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3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873E-5BD1-420C-A2DC-0DDEEB688CAF}" type="datetimeFigureOut">
              <a:rPr lang="ko-KR" altLang="en-US" smtClean="0"/>
              <a:t>2020-01-06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1955-E85A-435C-BD89-383888BA8FBB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72ACC809-CF7E-495C-83D2-2D2E53BF35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49953" y="10887585"/>
            <a:ext cx="953003" cy="28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869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873E-5BD1-420C-A2DC-0DDEEB688CAF}" type="datetimeFigureOut">
              <a:rPr lang="ko-KR" altLang="en-US" smtClean="0"/>
              <a:t>2020-01-06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1955-E85A-435C-BD89-383888BA8F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2861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873E-5BD1-420C-A2DC-0DDEEB688CAF}" type="datetimeFigureOut">
              <a:rPr lang="ko-KR" altLang="en-US" smtClean="0"/>
              <a:t>2020-01-06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1955-E85A-435C-BD89-383888BA8F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529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873E-5BD1-420C-A2DC-0DDEEB688CAF}" type="datetimeFigureOut">
              <a:rPr lang="ko-KR" altLang="en-US" smtClean="0"/>
              <a:t>2020-01-06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1955-E85A-435C-BD89-383888BA8F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985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873E-5BD1-420C-A2DC-0DDEEB688CAF}" type="datetimeFigureOut">
              <a:rPr lang="ko-KR" altLang="en-US" smtClean="0"/>
              <a:t>2020-01-06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1955-E85A-435C-BD89-383888BA8F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6122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873E-5BD1-420C-A2DC-0DDEEB688CAF}" type="datetimeFigureOut">
              <a:rPr lang="ko-KR" altLang="en-US" smtClean="0"/>
              <a:t>2020-01-06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1955-E85A-435C-BD89-383888BA8F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2087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873E-5BD1-420C-A2DC-0DDEEB688CAF}" type="datetimeFigureOut">
              <a:rPr lang="ko-KR" altLang="en-US" smtClean="0"/>
              <a:t>2020-01-06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1955-E85A-435C-BD89-383888BA8F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99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873E-5BD1-420C-A2DC-0DDEEB688CAF}" type="datetimeFigureOut">
              <a:rPr lang="ko-KR" altLang="en-US" smtClean="0"/>
              <a:t>2020-01-06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1955-E85A-435C-BD89-383888BA8F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4130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873E-5BD1-420C-A2DC-0DDEEB688CAF}" type="datetimeFigureOut">
              <a:rPr lang="ko-KR" altLang="en-US" smtClean="0"/>
              <a:t>2020-01-06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1955-E85A-435C-BD89-383888BA8F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258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873E-5BD1-420C-A2DC-0DDEEB688CAF}" type="datetimeFigureOut">
              <a:rPr lang="ko-KR" altLang="en-US" smtClean="0"/>
              <a:t>2020-01-06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1955-E85A-435C-BD89-383888BA8F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8270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873E-5BD1-420C-A2DC-0DDEEB688CAF}" type="datetimeFigureOut">
              <a:rPr lang="ko-KR" altLang="en-US" smtClean="0"/>
              <a:t>2020-01-06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1955-E85A-435C-BD89-383888BA8F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4659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D873E-5BD1-420C-A2DC-0DDEEB688CAF}" type="datetimeFigureOut">
              <a:rPr lang="ko-KR" altLang="en-US" smtClean="0"/>
              <a:t>2020-01-06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F1955-E85A-435C-BD89-383888BA8F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5295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unyoung.jeong@itmsg.co.k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717B0856-A1A6-4284-B33C-F927D7C67C6D}"/>
              </a:ext>
            </a:extLst>
          </p:cNvPr>
          <p:cNvSpPr/>
          <p:nvPr/>
        </p:nvSpPr>
        <p:spPr>
          <a:xfrm>
            <a:off x="1045845" y="1400146"/>
            <a:ext cx="45910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1600" b="1" dirty="0"/>
              <a:t>신입 개발자 채용</a:t>
            </a:r>
            <a:endParaRPr lang="ko-KR" altLang="en-US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BB8C83-A4C0-4E7D-9F16-162161822C91}"/>
              </a:ext>
            </a:extLst>
          </p:cNvPr>
          <p:cNvSpPr txBox="1"/>
          <p:nvPr/>
        </p:nvSpPr>
        <p:spPr>
          <a:xfrm>
            <a:off x="331470" y="2116574"/>
            <a:ext cx="34861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FF6600"/>
              </a:buClr>
              <a:buFont typeface="Wingdings" panose="05000000000000000000" pitchFamily="2" charset="2"/>
              <a:buChar char="l"/>
            </a:pPr>
            <a:r>
              <a:rPr lang="ko-KR" altLang="en-US" sz="1100" b="1"/>
              <a:t>모집부문 및 자격요건</a:t>
            </a:r>
            <a:endParaRPr lang="ko-KR" altLang="en-US" sz="1100"/>
          </a:p>
        </p:txBody>
      </p:sp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E7EDE428-E79B-450F-8030-76D26B1DAC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615291"/>
              </p:ext>
            </p:extLst>
          </p:nvPr>
        </p:nvGraphicFramePr>
        <p:xfrm>
          <a:off x="400050" y="2482214"/>
          <a:ext cx="6107430" cy="316189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4010">
                  <a:extLst>
                    <a:ext uri="{9D8B030D-6E8A-4147-A177-3AD203B41FA5}">
                      <a16:colId xmlns:a16="http://schemas.microsoft.com/office/drawing/2014/main" val="1595147326"/>
                    </a:ext>
                  </a:extLst>
                </a:gridCol>
                <a:gridCol w="3680460">
                  <a:extLst>
                    <a:ext uri="{9D8B030D-6E8A-4147-A177-3AD203B41FA5}">
                      <a16:colId xmlns:a16="http://schemas.microsoft.com/office/drawing/2014/main" val="837814483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931838262"/>
                    </a:ext>
                  </a:extLst>
                </a:gridCol>
              </a:tblGrid>
              <a:tr h="41338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>
                          <a:solidFill>
                            <a:schemeClr val="tx1"/>
                          </a:solidFill>
                        </a:rPr>
                        <a:t>모집분야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>
                          <a:solidFill>
                            <a:schemeClr val="tx1"/>
                          </a:solidFill>
                        </a:rPr>
                        <a:t>자격요건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>
                          <a:solidFill>
                            <a:schemeClr val="tx1"/>
                          </a:solidFill>
                        </a:rPr>
                        <a:t>모집인원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2342128"/>
                  </a:ext>
                </a:extLst>
              </a:tr>
              <a:tr h="2748508">
                <a:tc>
                  <a:txBody>
                    <a:bodyPr/>
                    <a:lstStyle/>
                    <a:p>
                      <a:pPr algn="ctr" latinLnBrk="1"/>
                      <a:endParaRPr lang="en-US" altLang="ko-KR" sz="1000" dirty="0"/>
                    </a:p>
                    <a:p>
                      <a:pPr algn="ctr" latinLnBrk="1"/>
                      <a:r>
                        <a:rPr lang="ko-KR" altLang="en-US" sz="1000" dirty="0"/>
                        <a:t>신입 개발자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/>
                        <a:t>(</a:t>
                      </a:r>
                      <a:r>
                        <a:rPr lang="ko-KR" altLang="en-US" sz="1000" b="1" dirty="0"/>
                        <a:t>담당업무</a:t>
                      </a:r>
                      <a:r>
                        <a:rPr lang="en-US" altLang="ko-KR" sz="1000" b="1" dirty="0"/>
                        <a:t>)</a:t>
                      </a:r>
                    </a:p>
                    <a:p>
                      <a:pPr marL="0" indent="0" algn="l" defTabSz="685800" rtl="0" eaLnBrk="1" latinLnBrk="1" hangingPunct="1">
                        <a:buFontTx/>
                        <a:buNone/>
                      </a:pPr>
                      <a:r>
                        <a:rPr lang="en-US" altLang="ko-K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 </a:t>
                      </a:r>
                      <a:r>
                        <a:rPr lang="ko-KR" altLang="en-US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수프트웨어</a:t>
                      </a:r>
                      <a:r>
                        <a:rPr lang="ko-KR" alt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개발 인력</a:t>
                      </a:r>
                      <a:endParaRPr lang="en-US" altLang="ko-K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685800" rtl="0" eaLnBrk="1" latinLnBrk="1" hangingPunct="1">
                        <a:buFontTx/>
                        <a:buNone/>
                      </a:pPr>
                      <a:r>
                        <a:rPr lang="en-US" altLang="ko-K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 </a:t>
                      </a:r>
                      <a:r>
                        <a:rPr lang="ko-KR" alt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근무부서 </a:t>
                      </a:r>
                      <a:r>
                        <a:rPr lang="en-US" altLang="ko-K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컨설팅사업부</a:t>
                      </a:r>
                      <a:endParaRPr lang="en-US" altLang="ko-K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000" dirty="0"/>
                    </a:p>
                    <a:p>
                      <a:pPr latinLnBrk="1"/>
                      <a:r>
                        <a:rPr lang="en-US" altLang="ko-KR" sz="1000" b="1" dirty="0"/>
                        <a:t>(</a:t>
                      </a:r>
                      <a:r>
                        <a:rPr lang="ko-KR" altLang="en-US" sz="1000" b="1" dirty="0"/>
                        <a:t>자격요건</a:t>
                      </a:r>
                      <a:r>
                        <a:rPr lang="en-US" altLang="ko-KR" sz="1000" b="1" dirty="0"/>
                        <a:t>)</a:t>
                      </a:r>
                    </a:p>
                    <a:p>
                      <a:pPr latinLnBrk="1"/>
                      <a:r>
                        <a:rPr lang="en-US" altLang="ko-KR" sz="1000" dirty="0"/>
                        <a:t>-  </a:t>
                      </a:r>
                      <a:r>
                        <a:rPr lang="ko-KR" altLang="en-US" sz="1000" dirty="0"/>
                        <a:t>경력 </a:t>
                      </a:r>
                      <a:r>
                        <a:rPr lang="en-US" altLang="ko-KR" sz="1000" dirty="0"/>
                        <a:t>: </a:t>
                      </a:r>
                      <a:r>
                        <a:rPr lang="ko-KR" altLang="en-US" sz="1000" dirty="0"/>
                        <a:t>신입</a:t>
                      </a:r>
                      <a:endParaRPr lang="en-US" altLang="ko-KR" sz="1000" dirty="0"/>
                    </a:p>
                    <a:p>
                      <a:pPr latinLnBrk="1"/>
                      <a:r>
                        <a:rPr lang="en-US" altLang="ko-KR" sz="1000" dirty="0"/>
                        <a:t>-  </a:t>
                      </a:r>
                      <a:r>
                        <a:rPr lang="ko-KR" altLang="en-US" sz="1000" dirty="0"/>
                        <a:t>직급 </a:t>
                      </a:r>
                      <a:r>
                        <a:rPr lang="en-US" altLang="ko-KR" sz="1000" dirty="0"/>
                        <a:t>: </a:t>
                      </a:r>
                      <a:r>
                        <a:rPr lang="ko-KR" altLang="en-US" sz="1000" dirty="0"/>
                        <a:t>사원</a:t>
                      </a:r>
                      <a:endParaRPr lang="en-US" altLang="ko-KR" sz="1000" dirty="0"/>
                    </a:p>
                    <a:p>
                      <a:pPr latinLnBrk="1"/>
                      <a:endParaRPr lang="en-US" altLang="ko-KR" sz="1000" dirty="0"/>
                    </a:p>
                    <a:p>
                      <a:pPr latinLnBrk="1"/>
                      <a:r>
                        <a:rPr lang="en-US" altLang="ko-KR" sz="1000" b="1" dirty="0"/>
                        <a:t>(</a:t>
                      </a:r>
                      <a:r>
                        <a:rPr lang="ko-KR" altLang="en-US" sz="1000" b="1" dirty="0"/>
                        <a:t>우대사항</a:t>
                      </a:r>
                      <a:r>
                        <a:rPr lang="en-US" altLang="ko-KR" sz="1000" b="1" dirty="0"/>
                        <a:t>)</a:t>
                      </a:r>
                    </a:p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1000" dirty="0"/>
                        <a:t>-  </a:t>
                      </a:r>
                      <a:r>
                        <a:rPr lang="ko-KR" altLang="en-US" sz="1000" dirty="0"/>
                        <a:t>전공 </a:t>
                      </a:r>
                      <a:r>
                        <a:rPr lang="en-US" altLang="ko-KR" sz="1000" dirty="0"/>
                        <a:t>: </a:t>
                      </a:r>
                      <a:r>
                        <a:rPr lang="ko-KR" altLang="en-US" sz="1000" dirty="0"/>
                        <a:t>전산학</a:t>
                      </a:r>
                      <a:r>
                        <a:rPr lang="en-US" altLang="ko-KR" sz="1000" dirty="0"/>
                        <a:t>, </a:t>
                      </a:r>
                      <a:r>
                        <a:rPr lang="ko-KR" altLang="en-US" sz="1000" dirty="0"/>
                        <a:t>컴퓨터공학</a:t>
                      </a:r>
                      <a:r>
                        <a:rPr lang="en-US" altLang="ko-KR" sz="1000" dirty="0"/>
                        <a:t>, </a:t>
                      </a:r>
                      <a:r>
                        <a:rPr lang="ko-KR" altLang="en-US" sz="1000" dirty="0" err="1"/>
                        <a:t>정보</a:t>
                      </a:r>
                      <a:r>
                        <a:rPr lang="ko-KR" altLang="en-US" sz="100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〮통신공학</a:t>
                      </a:r>
                      <a:r>
                        <a:rPr lang="en-US" altLang="ko-KR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산업공학</a:t>
                      </a: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10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en-US" altLang="ko-KR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java/c</a:t>
                      </a:r>
                      <a:r>
                        <a:rPr lang="ko-KR" altLang="en-US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언어</a:t>
                      </a:r>
                      <a:r>
                        <a:rPr lang="en-US" altLang="ko-KR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/web/</a:t>
                      </a:r>
                      <a:r>
                        <a:rPr lang="ko-KR" altLang="en-US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데이타베이스</a:t>
                      </a: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영어 </a:t>
                      </a:r>
                      <a:r>
                        <a:rPr lang="ko-KR" altLang="en-US" sz="100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가능자</a:t>
                      </a:r>
                      <a:endParaRPr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/>
                        <a:t>-  </a:t>
                      </a:r>
                      <a:r>
                        <a:rPr lang="ko-KR" altLang="en-US" sz="1000" dirty="0"/>
                        <a:t>장기근무 </a:t>
                      </a:r>
                      <a:r>
                        <a:rPr lang="ko-KR" altLang="en-US" sz="1000" dirty="0" err="1"/>
                        <a:t>가능자</a:t>
                      </a:r>
                      <a:endParaRPr lang="en-US" altLang="ko-KR" sz="1000" dirty="0"/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0</a:t>
                      </a:r>
                      <a:r>
                        <a:rPr lang="ko-KR" altLang="en-US" sz="1000" dirty="0"/>
                        <a:t>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422449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8343121-177F-403C-89AE-6B633BBFA8C6}"/>
              </a:ext>
            </a:extLst>
          </p:cNvPr>
          <p:cNvSpPr txBox="1"/>
          <p:nvPr/>
        </p:nvSpPr>
        <p:spPr>
          <a:xfrm>
            <a:off x="331470" y="5880854"/>
            <a:ext cx="34861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FF6600"/>
              </a:buClr>
              <a:buFont typeface="Wingdings" panose="05000000000000000000" pitchFamily="2" charset="2"/>
              <a:buChar char="l"/>
            </a:pPr>
            <a:r>
              <a:rPr lang="ko-KR" altLang="en-US" sz="1100" b="1"/>
              <a:t>지원자격</a:t>
            </a:r>
            <a:endParaRPr lang="ko-KR" altLang="en-US" sz="11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659290-0931-4D2B-9582-166C74787B55}"/>
              </a:ext>
            </a:extLst>
          </p:cNvPr>
          <p:cNvSpPr txBox="1"/>
          <p:nvPr/>
        </p:nvSpPr>
        <p:spPr>
          <a:xfrm>
            <a:off x="514350" y="6202525"/>
            <a:ext cx="36499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/>
              <a:t>-  </a:t>
            </a:r>
            <a:r>
              <a:rPr lang="ko-KR" altLang="en-US" sz="1000" dirty="0"/>
              <a:t>학력 </a:t>
            </a:r>
            <a:r>
              <a:rPr lang="en-US" altLang="ko-KR" sz="1000" dirty="0"/>
              <a:t>: </a:t>
            </a:r>
            <a:r>
              <a:rPr lang="ko-KR" altLang="en-US" sz="1000" dirty="0"/>
              <a:t>전문학사 이상</a:t>
            </a:r>
            <a:endParaRPr lang="en-US" altLang="ko-KR" sz="1000" dirty="0"/>
          </a:p>
          <a:p>
            <a:r>
              <a:rPr lang="en-US" altLang="ko-KR" sz="1000" dirty="0"/>
              <a:t>-  </a:t>
            </a:r>
            <a:r>
              <a:rPr lang="ko-KR" altLang="en-US" sz="1000" dirty="0"/>
              <a:t>성별 </a:t>
            </a:r>
            <a:r>
              <a:rPr lang="en-US" altLang="ko-KR" sz="1000" dirty="0"/>
              <a:t>: </a:t>
            </a:r>
            <a:r>
              <a:rPr lang="ko-KR" altLang="en-US" sz="1000" dirty="0"/>
              <a:t>무관</a:t>
            </a:r>
            <a:endParaRPr lang="en-US" altLang="ko-KR" sz="1000" dirty="0"/>
          </a:p>
          <a:p>
            <a:r>
              <a:rPr lang="en-US" altLang="ko-KR" sz="1000" dirty="0"/>
              <a:t>-  </a:t>
            </a:r>
            <a:r>
              <a:rPr lang="ko-KR" altLang="en-US" sz="1000" dirty="0"/>
              <a:t>연령 </a:t>
            </a:r>
            <a:r>
              <a:rPr lang="en-US" altLang="ko-KR" sz="1000" dirty="0"/>
              <a:t>: </a:t>
            </a:r>
            <a:r>
              <a:rPr lang="ko-KR" altLang="en-US" sz="1000" dirty="0"/>
              <a:t>무관</a:t>
            </a:r>
            <a:endParaRPr lang="en-US" altLang="ko-KR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7F22312-4AAF-45DE-A674-C081E157B8C0}"/>
              </a:ext>
            </a:extLst>
          </p:cNvPr>
          <p:cNvSpPr txBox="1"/>
          <p:nvPr/>
        </p:nvSpPr>
        <p:spPr>
          <a:xfrm>
            <a:off x="331470" y="6850082"/>
            <a:ext cx="34861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FF6600"/>
              </a:buClr>
              <a:buFont typeface="Wingdings" panose="05000000000000000000" pitchFamily="2" charset="2"/>
              <a:buChar char="l"/>
            </a:pPr>
            <a:r>
              <a:rPr lang="ko-KR" altLang="en-US" sz="1100" b="1"/>
              <a:t>근무조건 및 근무환경</a:t>
            </a:r>
            <a:endParaRPr lang="ko-KR" altLang="en-US" sz="11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CEC74B-3139-416A-8DA7-EC623C7255A1}"/>
              </a:ext>
            </a:extLst>
          </p:cNvPr>
          <p:cNvSpPr txBox="1"/>
          <p:nvPr/>
        </p:nvSpPr>
        <p:spPr>
          <a:xfrm>
            <a:off x="514350" y="7130087"/>
            <a:ext cx="464439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/>
              <a:t>-  </a:t>
            </a:r>
            <a:r>
              <a:rPr lang="ko-KR" altLang="en-US" sz="1000"/>
              <a:t>근무형태            </a:t>
            </a:r>
            <a:r>
              <a:rPr lang="en-US" altLang="ko-KR" sz="1000"/>
              <a:t>: </a:t>
            </a:r>
            <a:r>
              <a:rPr lang="ko-KR" altLang="en-US" sz="1000"/>
              <a:t>정규직</a:t>
            </a:r>
            <a:endParaRPr lang="en-US" altLang="ko-KR" sz="1000"/>
          </a:p>
          <a:p>
            <a:r>
              <a:rPr lang="en-US" altLang="ko-KR" sz="1000"/>
              <a:t>-  </a:t>
            </a:r>
            <a:r>
              <a:rPr lang="ko-KR" altLang="en-US" sz="1000"/>
              <a:t>근무요일</a:t>
            </a:r>
            <a:r>
              <a:rPr lang="en-US" altLang="ko-KR" sz="1000"/>
              <a:t>/</a:t>
            </a:r>
            <a:r>
              <a:rPr lang="ko-KR" altLang="en-US" sz="1000"/>
              <a:t>시간 </a:t>
            </a:r>
            <a:r>
              <a:rPr lang="en-US" altLang="ko-KR" sz="1000"/>
              <a:t>: </a:t>
            </a:r>
            <a:r>
              <a:rPr lang="ko-KR" altLang="en-US" sz="1000"/>
              <a:t>주</a:t>
            </a:r>
            <a:r>
              <a:rPr lang="en-US" altLang="ko-KR" sz="1000"/>
              <a:t>5</a:t>
            </a:r>
            <a:r>
              <a:rPr lang="ko-KR" altLang="en-US" sz="1000"/>
              <a:t>일</a:t>
            </a:r>
            <a:r>
              <a:rPr lang="en-US" altLang="ko-KR" sz="1000"/>
              <a:t>(</a:t>
            </a:r>
            <a:r>
              <a:rPr lang="ko-KR" altLang="en-US" sz="1000"/>
              <a:t>월</a:t>
            </a:r>
            <a:r>
              <a:rPr lang="en-US" altLang="ko-KR" sz="1000"/>
              <a:t>~</a:t>
            </a:r>
            <a:r>
              <a:rPr lang="ko-KR" altLang="en-US" sz="1000"/>
              <a:t>금</a:t>
            </a:r>
            <a:r>
              <a:rPr lang="en-US" altLang="ko-KR" sz="1000"/>
              <a:t>) </a:t>
            </a:r>
            <a:r>
              <a:rPr lang="ko-KR" altLang="en-US" sz="1000"/>
              <a:t>오전</a:t>
            </a:r>
            <a:r>
              <a:rPr lang="en-US" altLang="ko-KR" sz="1000"/>
              <a:t>9</a:t>
            </a:r>
            <a:r>
              <a:rPr lang="ko-KR" altLang="en-US" sz="1000"/>
              <a:t>시 </a:t>
            </a:r>
            <a:r>
              <a:rPr lang="en-US" altLang="ko-KR" sz="1000"/>
              <a:t>~</a:t>
            </a:r>
            <a:r>
              <a:rPr lang="ko-KR" altLang="en-US" sz="1000"/>
              <a:t>오후</a:t>
            </a:r>
            <a:r>
              <a:rPr lang="en-US" altLang="ko-KR" sz="1000"/>
              <a:t>6</a:t>
            </a:r>
            <a:r>
              <a:rPr lang="ko-KR" altLang="en-US" sz="1000"/>
              <a:t>시</a:t>
            </a:r>
            <a:endParaRPr lang="en-US" altLang="ko-KR" sz="1000"/>
          </a:p>
          <a:p>
            <a:r>
              <a:rPr lang="en-US" altLang="ko-KR" sz="1000"/>
              <a:t>-  </a:t>
            </a:r>
            <a:r>
              <a:rPr lang="ko-KR" altLang="en-US" sz="1000"/>
              <a:t>근무지역            </a:t>
            </a:r>
            <a:r>
              <a:rPr lang="en-US" altLang="ko-KR" sz="1000"/>
              <a:t>: </a:t>
            </a:r>
            <a:r>
              <a:rPr lang="ko-KR" altLang="en-US" sz="1000"/>
              <a:t>서울</a:t>
            </a:r>
            <a:endParaRPr lang="en-US" altLang="ko-KR" sz="1000"/>
          </a:p>
          <a:p>
            <a:r>
              <a:rPr lang="en-US" altLang="ko-KR" sz="1000"/>
              <a:t>-  </a:t>
            </a:r>
            <a:r>
              <a:rPr lang="ko-KR" altLang="en-US" sz="1000"/>
              <a:t>급여                     </a:t>
            </a:r>
            <a:r>
              <a:rPr lang="en-US" altLang="ko-KR" sz="1000"/>
              <a:t>: </a:t>
            </a:r>
            <a:r>
              <a:rPr lang="ko-KR" altLang="en-US" sz="1000"/>
              <a:t>면접 후 결정</a:t>
            </a:r>
            <a:endParaRPr lang="en-US" altLang="ko-KR" sz="1000"/>
          </a:p>
          <a:p>
            <a:r>
              <a:rPr lang="en-US" altLang="ko-KR" sz="1000"/>
              <a:t>-  </a:t>
            </a:r>
            <a:r>
              <a:rPr lang="ko-KR" altLang="en-US" sz="1000"/>
              <a:t>회사주소 </a:t>
            </a:r>
            <a:r>
              <a:rPr lang="en-US" altLang="ko-KR" sz="1000"/>
              <a:t>: </a:t>
            </a:r>
            <a:r>
              <a:rPr lang="ko-KR" altLang="en-US" sz="1000"/>
              <a:t>서울시 송파구 법원로 </a:t>
            </a:r>
            <a:r>
              <a:rPr lang="en-US" altLang="ko-KR" sz="1000"/>
              <a:t>114 (</a:t>
            </a:r>
            <a:r>
              <a:rPr lang="ko-KR" altLang="en-US" sz="1000"/>
              <a:t>엠스테이트</a:t>
            </a:r>
            <a:r>
              <a:rPr lang="en-US" altLang="ko-KR" sz="1000"/>
              <a:t>) B</a:t>
            </a:r>
            <a:r>
              <a:rPr lang="ko-KR" altLang="en-US" sz="1000"/>
              <a:t>동 </a:t>
            </a:r>
            <a:r>
              <a:rPr lang="en-US" altLang="ko-KR" sz="1000"/>
              <a:t>914</a:t>
            </a:r>
            <a:r>
              <a:rPr lang="ko-KR" altLang="en-US" sz="1000"/>
              <a:t>호</a:t>
            </a:r>
            <a:endParaRPr lang="en-US" altLang="ko-KR" sz="1000"/>
          </a:p>
          <a:p>
            <a:r>
              <a:rPr lang="en-US" altLang="ko-KR" sz="1000"/>
              <a:t>-  </a:t>
            </a:r>
            <a:r>
              <a:rPr lang="ko-KR" altLang="en-US" sz="1000"/>
              <a:t>인근전철 </a:t>
            </a:r>
            <a:r>
              <a:rPr lang="en-US" altLang="ko-KR" sz="1000"/>
              <a:t>: </a:t>
            </a:r>
            <a:r>
              <a:rPr lang="ko-KR" altLang="en-US" sz="1000"/>
              <a:t>서울</a:t>
            </a:r>
            <a:r>
              <a:rPr lang="en-US" altLang="ko-KR" sz="1000"/>
              <a:t>8</a:t>
            </a:r>
            <a:r>
              <a:rPr lang="ko-KR" altLang="en-US" sz="1000"/>
              <a:t>호선 문정역 </a:t>
            </a:r>
            <a:r>
              <a:rPr lang="en-US" altLang="ko-KR" sz="1000"/>
              <a:t>20m </a:t>
            </a:r>
            <a:r>
              <a:rPr lang="ko-KR" altLang="en-US" sz="1000"/>
              <a:t>이내</a:t>
            </a:r>
            <a:endParaRPr lang="en-US" altLang="ko-KR" sz="1000"/>
          </a:p>
          <a:p>
            <a:endParaRPr lang="en-US" altLang="ko-KR" sz="10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C97AF8-43A0-461B-BECF-AE39C6E77186}"/>
              </a:ext>
            </a:extLst>
          </p:cNvPr>
          <p:cNvSpPr txBox="1"/>
          <p:nvPr/>
        </p:nvSpPr>
        <p:spPr>
          <a:xfrm>
            <a:off x="331470" y="8253650"/>
            <a:ext cx="34861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FF6600"/>
              </a:buClr>
              <a:buFont typeface="Wingdings" panose="05000000000000000000" pitchFamily="2" charset="2"/>
              <a:buChar char="l"/>
            </a:pPr>
            <a:r>
              <a:rPr lang="ko-KR" altLang="en-US" sz="1100" b="1"/>
              <a:t>전형절차 및 제출서류</a:t>
            </a:r>
            <a:endParaRPr lang="ko-KR" altLang="en-US" sz="11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DFD92E-0F82-4DE5-97BC-3733CEDA9F0B}"/>
              </a:ext>
            </a:extLst>
          </p:cNvPr>
          <p:cNvSpPr txBox="1"/>
          <p:nvPr/>
        </p:nvSpPr>
        <p:spPr>
          <a:xfrm>
            <a:off x="514350" y="8533655"/>
            <a:ext cx="4933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/>
              <a:t>-  </a:t>
            </a:r>
            <a:r>
              <a:rPr lang="ko-KR" altLang="en-US" sz="1000"/>
              <a:t>전형절차            </a:t>
            </a:r>
            <a:r>
              <a:rPr lang="en-US" altLang="ko-KR" sz="1000"/>
              <a:t>: </a:t>
            </a:r>
            <a:r>
              <a:rPr lang="ko-KR" altLang="en-US" sz="1000"/>
              <a:t>서류전형</a:t>
            </a:r>
            <a:r>
              <a:rPr lang="en-US" altLang="ko-KR" sz="1000"/>
              <a:t> - </a:t>
            </a:r>
            <a:r>
              <a:rPr lang="ko-KR" altLang="en-US" sz="1000"/>
              <a:t>면접 </a:t>
            </a:r>
            <a:r>
              <a:rPr lang="en-US" altLang="ko-KR" sz="1000"/>
              <a:t>- </a:t>
            </a:r>
            <a:r>
              <a:rPr lang="ko-KR" altLang="en-US" sz="1000"/>
              <a:t>최종합격</a:t>
            </a:r>
            <a:endParaRPr lang="en-US" altLang="ko-KR" sz="1000"/>
          </a:p>
          <a:p>
            <a:r>
              <a:rPr lang="en-US" altLang="ko-KR" sz="1000"/>
              <a:t>-  </a:t>
            </a:r>
            <a:r>
              <a:rPr lang="ko-KR" altLang="en-US" sz="1000"/>
              <a:t>제출서류            </a:t>
            </a:r>
            <a:r>
              <a:rPr lang="en-US" altLang="ko-KR" sz="1000"/>
              <a:t>: </a:t>
            </a:r>
            <a:r>
              <a:rPr lang="ko-KR" altLang="en-US" sz="1000"/>
              <a:t>이력서</a:t>
            </a:r>
            <a:r>
              <a:rPr lang="en-US" altLang="ko-KR" sz="1000"/>
              <a:t>, </a:t>
            </a:r>
            <a:r>
              <a:rPr lang="ko-KR" altLang="en-US" sz="1000"/>
              <a:t>자기소개서 </a:t>
            </a:r>
            <a:r>
              <a:rPr lang="en-US" altLang="ko-KR" sz="1000"/>
              <a:t>(</a:t>
            </a:r>
            <a:r>
              <a:rPr lang="ko-KR" altLang="en-US" sz="1000"/>
              <a:t>지원동기 및 포부 상세 작성 요망</a:t>
            </a:r>
            <a:r>
              <a:rPr lang="en-US" altLang="ko-KR" sz="1000"/>
              <a:t>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0C7F486-352C-44B3-853E-302E9E9DE215}"/>
              </a:ext>
            </a:extLst>
          </p:cNvPr>
          <p:cNvSpPr txBox="1"/>
          <p:nvPr/>
        </p:nvSpPr>
        <p:spPr>
          <a:xfrm>
            <a:off x="331470" y="9070955"/>
            <a:ext cx="34861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FF6600"/>
              </a:buClr>
              <a:buFont typeface="Wingdings" panose="05000000000000000000" pitchFamily="2" charset="2"/>
              <a:buChar char="l"/>
            </a:pPr>
            <a:r>
              <a:rPr lang="ko-KR" altLang="en-US" sz="1100" b="1"/>
              <a:t>접수기간 및 방법</a:t>
            </a:r>
            <a:endParaRPr lang="ko-KR" altLang="en-US" sz="11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E2262AA-F130-42D6-A9EF-7AB33AD411F3}"/>
              </a:ext>
            </a:extLst>
          </p:cNvPr>
          <p:cNvSpPr txBox="1"/>
          <p:nvPr/>
        </p:nvSpPr>
        <p:spPr>
          <a:xfrm>
            <a:off x="514350" y="9350960"/>
            <a:ext cx="49339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/>
              <a:t>-  </a:t>
            </a:r>
            <a:r>
              <a:rPr lang="ko-KR" altLang="en-US" sz="1000" dirty="0"/>
              <a:t>접수기간            </a:t>
            </a:r>
            <a:r>
              <a:rPr lang="en-US" altLang="ko-KR" sz="1000" dirty="0"/>
              <a:t>: 2019</a:t>
            </a:r>
            <a:r>
              <a:rPr lang="ko-KR" altLang="en-US" sz="1000" dirty="0"/>
              <a:t>년</a:t>
            </a:r>
            <a:r>
              <a:rPr lang="en-US" altLang="ko-KR" sz="1000" dirty="0"/>
              <a:t>12</a:t>
            </a:r>
            <a:r>
              <a:rPr lang="ko-KR" altLang="en-US" sz="1000" dirty="0"/>
              <a:t>월</a:t>
            </a:r>
            <a:r>
              <a:rPr lang="en-US" altLang="ko-KR" sz="1000" dirty="0"/>
              <a:t>16</a:t>
            </a:r>
            <a:r>
              <a:rPr lang="ko-KR" altLang="en-US" sz="1000" dirty="0"/>
              <a:t>일</a:t>
            </a:r>
            <a:r>
              <a:rPr lang="en-US" altLang="ko-KR" sz="1000" dirty="0"/>
              <a:t>(</a:t>
            </a:r>
            <a:r>
              <a:rPr lang="ko-KR" altLang="en-US" sz="1000" dirty="0"/>
              <a:t>월</a:t>
            </a:r>
            <a:r>
              <a:rPr lang="en-US" altLang="ko-KR" sz="1000" dirty="0"/>
              <a:t>) ~ 2020</a:t>
            </a:r>
            <a:r>
              <a:rPr lang="ko-KR" altLang="en-US" sz="1000" dirty="0"/>
              <a:t>년</a:t>
            </a:r>
            <a:r>
              <a:rPr lang="en-US" altLang="ko-KR" sz="1000" dirty="0"/>
              <a:t>01</a:t>
            </a:r>
            <a:r>
              <a:rPr lang="ko-KR" altLang="en-US" sz="1000" dirty="0"/>
              <a:t>월</a:t>
            </a:r>
            <a:r>
              <a:rPr lang="en-US" altLang="ko-KR" sz="1000" dirty="0"/>
              <a:t>31</a:t>
            </a:r>
            <a:r>
              <a:rPr lang="ko-KR" altLang="en-US" sz="1000" dirty="0"/>
              <a:t>일</a:t>
            </a:r>
            <a:r>
              <a:rPr lang="en-US" altLang="ko-KR" sz="1000" dirty="0"/>
              <a:t>(</a:t>
            </a:r>
            <a:r>
              <a:rPr lang="ko-KR" altLang="en-US" sz="1000" dirty="0"/>
              <a:t>수</a:t>
            </a:r>
            <a:r>
              <a:rPr lang="en-US" altLang="ko-KR" sz="1000" dirty="0"/>
              <a:t>)</a:t>
            </a:r>
          </a:p>
          <a:p>
            <a:r>
              <a:rPr lang="en-US" altLang="ko-KR" sz="1000" dirty="0"/>
              <a:t>- </a:t>
            </a:r>
            <a:r>
              <a:rPr lang="ko-KR" altLang="en-US" sz="1000" dirty="0"/>
              <a:t>접수방법             </a:t>
            </a:r>
            <a:r>
              <a:rPr lang="en-US" altLang="ko-KR" sz="1000" dirty="0"/>
              <a:t>: </a:t>
            </a:r>
            <a:r>
              <a:rPr lang="en-US" altLang="ko-KR" sz="1000" dirty="0">
                <a:latin typeface="Georgia" panose="02040502050405020303" pitchFamily="18" charset="0"/>
                <a:cs typeface="Arial" panose="020B0604020202020204" pitchFamily="34" charset="0"/>
                <a:hlinkClick r:id="rId2"/>
              </a:rPr>
              <a:t>junyoung.jeong@itmsg.co.kr</a:t>
            </a:r>
            <a:r>
              <a:rPr lang="en-US" altLang="ko-KR" sz="1000" dirty="0">
                <a:latin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ko-KR" altLang="en-US" sz="1000" dirty="0"/>
              <a:t>으로 이메일 접수</a:t>
            </a:r>
            <a:endParaRPr lang="en-US" altLang="ko-KR" sz="1000" dirty="0"/>
          </a:p>
          <a:p>
            <a:r>
              <a:rPr lang="en-US" altLang="ko-KR" sz="1000" dirty="0"/>
              <a:t>- </a:t>
            </a:r>
            <a:r>
              <a:rPr lang="ko-KR" altLang="en-US" sz="1000" dirty="0"/>
              <a:t>문의                      </a:t>
            </a:r>
            <a:r>
              <a:rPr lang="en-US" altLang="ko-KR" sz="1000" dirty="0"/>
              <a:t>: </a:t>
            </a:r>
            <a:r>
              <a:rPr lang="en-US" altLang="ko-KR" sz="1000" dirty="0">
                <a:latin typeface="Batang" panose="02030600000101010101" pitchFamily="18" charset="-127"/>
                <a:ea typeface="Batang" panose="02030600000101010101" pitchFamily="18" charset="-127"/>
              </a:rPr>
              <a:t>☎ </a:t>
            </a:r>
            <a:r>
              <a:rPr lang="en-US" altLang="ko-KR" sz="1000" dirty="0"/>
              <a:t>050-5377-0101 / 010-8862-5558 (</a:t>
            </a:r>
            <a:r>
              <a:rPr lang="ko-KR" altLang="en-US" sz="1000" dirty="0"/>
              <a:t>관리부 정준영 부장</a:t>
            </a:r>
            <a:r>
              <a:rPr lang="en-US" altLang="ko-KR" sz="1000" dirty="0"/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C419222-0759-4B61-AA7B-5BE49F78AB82}"/>
              </a:ext>
            </a:extLst>
          </p:cNvPr>
          <p:cNvSpPr txBox="1"/>
          <p:nvPr/>
        </p:nvSpPr>
        <p:spPr>
          <a:xfrm>
            <a:off x="331470" y="10036730"/>
            <a:ext cx="34861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FF6600"/>
              </a:buClr>
              <a:buFont typeface="Wingdings" panose="05000000000000000000" pitchFamily="2" charset="2"/>
              <a:buChar char="l"/>
            </a:pPr>
            <a:r>
              <a:rPr lang="ko-KR" altLang="en-US" sz="1100" b="1"/>
              <a:t>기타 유의사항</a:t>
            </a:r>
            <a:endParaRPr lang="ko-KR" altLang="en-US" sz="110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48B7F13-D4ED-47A2-A497-ADEA25A2DDCE}"/>
              </a:ext>
            </a:extLst>
          </p:cNvPr>
          <p:cNvSpPr txBox="1"/>
          <p:nvPr/>
        </p:nvSpPr>
        <p:spPr>
          <a:xfrm>
            <a:off x="514350" y="10316735"/>
            <a:ext cx="54978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/>
              <a:t>-  </a:t>
            </a:r>
            <a:r>
              <a:rPr lang="ko-KR" altLang="en-US" sz="1000"/>
              <a:t>입사지원 서류에 허위사실이 발견될 경우</a:t>
            </a:r>
            <a:r>
              <a:rPr lang="en-US" altLang="ko-KR" sz="1000"/>
              <a:t>, </a:t>
            </a:r>
            <a:r>
              <a:rPr lang="ko-KR" altLang="en-US" sz="1000"/>
              <a:t>채용확정 이후라도 채용이 취소될 수 있습니다</a:t>
            </a:r>
            <a:r>
              <a:rPr lang="en-US" altLang="ko-KR" sz="10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0036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232</Words>
  <Application>Microsoft Office PowerPoint</Application>
  <PresentationFormat>와이드스크린</PresentationFormat>
  <Paragraphs>41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맑은 고딕</vt:lpstr>
      <vt:lpstr>Batang</vt:lpstr>
      <vt:lpstr>Arial</vt:lpstr>
      <vt:lpstr>Calibri</vt:lpstr>
      <vt:lpstr>Calibri Light</vt:lpstr>
      <vt:lpstr>Georgia</vt:lpstr>
      <vt:lpstr>Wingdings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승준 김</dc:creator>
  <cp:lastModifiedBy>User</cp:lastModifiedBy>
  <cp:revision>14</cp:revision>
  <cp:lastPrinted>2019-12-09T07:57:22Z</cp:lastPrinted>
  <dcterms:created xsi:type="dcterms:W3CDTF">2019-12-09T07:06:13Z</dcterms:created>
  <dcterms:modified xsi:type="dcterms:W3CDTF">2020-01-06T06:09:58Z</dcterms:modified>
</cp:coreProperties>
</file>